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58" r:id="rId4"/>
    <p:sldId id="260" r:id="rId5"/>
    <p:sldId id="257" r:id="rId6"/>
    <p:sldId id="261" r:id="rId7"/>
    <p:sldId id="263" r:id="rId8"/>
    <p:sldId id="264" r:id="rId9"/>
    <p:sldId id="265" r:id="rId10"/>
    <p:sldId id="262"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97"/>
    <p:restoredTop sz="94609"/>
  </p:normalViewPr>
  <p:slideViewPr>
    <p:cSldViewPr snapToGrid="0" snapToObjects="1">
      <p:cViewPr>
        <p:scale>
          <a:sx n="120" d="100"/>
          <a:sy n="120" d="100"/>
        </p:scale>
        <p:origin x="2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CD2B8-1FD5-AA4C-99C9-AC56E1FF075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2B615A7-8843-AA42-A24E-037BD4F132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2A215028-5841-DD4A-A81F-A94B33FFF78E}"/>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C92CA1E4-F7C2-044F-8AC0-B547432E02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E97654-602F-044A-A64D-19AE4D6036CA}"/>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1489273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DD6F9-AE59-784B-8029-7B9CDD9E975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85CFE49-89A3-1241-BC03-9C8647B86B0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D9528E-30D1-F645-B4A3-F98DFD4CB06D}"/>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AFBA5DBF-ED62-A94D-B5C5-61951443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51D2BA-DFA6-8548-AE12-A3AEA458F948}"/>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145759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F0409C-11FA-264B-98A7-F68B19DD224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455BA4-1658-F54D-B042-F4E4CF43C27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7CDB13F-FEED-D944-9A35-56F163C650FC}"/>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885EDA80-CA46-774C-A3F5-48100B904D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2B928C-E429-F047-95FE-158EBD3FFB74}"/>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858570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0E560-4A38-A644-8F0B-D87365E16EF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2DDC92-E4FF-1146-AAC9-9D9CB9FFEF9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F9CBAA0-B54F-364B-9A66-AD4CBA8E811F}"/>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8DABB0A2-5ABB-F14B-B829-A660B6C50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EA6BE-2B8E-1A4A-B643-1C4741B046E4}"/>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465161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4CD1E-F4A6-AE4C-9478-1B0C4060640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F35B932-D291-704C-B192-7CB7404384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E8587B9-8CD1-B44E-B9A9-A041D90B3015}"/>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2C16DAE2-819A-314D-A604-0BE85CB93E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14C9F-C942-0243-953C-E053FB2D6D10}"/>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844244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95AB7-1DA9-F543-9A89-41FCC4127A0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77351B2-0364-7947-9DB1-34BE9F835F5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B897997-435B-4641-8B66-3143EB0DCCB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E15C58E-04BE-E84C-8307-B2E011D90276}"/>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6" name="Footer Placeholder 5">
            <a:extLst>
              <a:ext uri="{FF2B5EF4-FFF2-40B4-BE49-F238E27FC236}">
                <a16:creationId xmlns:a16="http://schemas.microsoft.com/office/drawing/2014/main" id="{BAEBEE8B-B125-9547-BB01-EE22F23EEC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0F6776-62C0-8D4B-8C2E-746F5DAA3075}"/>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497383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CB985-A126-ED49-82E1-399E650510C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1FB40F9-4D50-C64B-9DA9-38783499AC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72749E-2715-AB48-BF47-923CCF7AB61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7AEFF44-732C-7B40-ACAD-874DD41459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556D106-E88C-DE4A-A820-01EB16BFDB3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29D7280-DA73-1843-961E-BF161F5082D6}"/>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8" name="Footer Placeholder 7">
            <a:extLst>
              <a:ext uri="{FF2B5EF4-FFF2-40B4-BE49-F238E27FC236}">
                <a16:creationId xmlns:a16="http://schemas.microsoft.com/office/drawing/2014/main" id="{71F678E1-0208-7B48-B6A9-0E6A4037B6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9785D-0A7B-424E-A135-13D54AC4D84E}"/>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169468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5373A-F80B-A145-8E8C-9A555276E0B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8851F75-548B-4F40-9FDD-BCAA92A9C425}"/>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4" name="Footer Placeholder 3">
            <a:extLst>
              <a:ext uri="{FF2B5EF4-FFF2-40B4-BE49-F238E27FC236}">
                <a16:creationId xmlns:a16="http://schemas.microsoft.com/office/drawing/2014/main" id="{41FE1FFE-03A0-F149-ABE8-F79E31398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60702A-98F6-BE4A-94F8-9856E0948DD1}"/>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173408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2CC116-F1D6-BA4A-A344-DA1136EB8C57}"/>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3" name="Footer Placeholder 2">
            <a:extLst>
              <a:ext uri="{FF2B5EF4-FFF2-40B4-BE49-F238E27FC236}">
                <a16:creationId xmlns:a16="http://schemas.microsoft.com/office/drawing/2014/main" id="{8123D056-7E43-7E4F-A4A2-2B5AEC4851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27E2BF-487C-714E-87A6-37710F451E7E}"/>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3123371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C3E7E-5454-1C41-859D-C7FC7FCA512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5AB59AB-97F0-6540-9880-35E7D62854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A2B4D1C-638C-F54A-98A5-2FE5A09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C3A660F-A62B-BA4B-B87E-8A29A1C4F51C}"/>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6" name="Footer Placeholder 5">
            <a:extLst>
              <a:ext uri="{FF2B5EF4-FFF2-40B4-BE49-F238E27FC236}">
                <a16:creationId xmlns:a16="http://schemas.microsoft.com/office/drawing/2014/main" id="{C2970D2A-DA67-154E-8DE3-944D4DEED4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1A8B84-AEF1-1B4B-8550-7400994F0713}"/>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1858391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B1356-2192-3A48-B1E6-505447C03CB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2CD756D-85C3-6A47-B51D-29B6086744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B549885-60F4-4641-8E15-8D55548239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1D90A4F-AF34-7B48-8B18-3B10942114B5}"/>
              </a:ext>
            </a:extLst>
          </p:cNvPr>
          <p:cNvSpPr>
            <a:spLocks noGrp="1"/>
          </p:cNvSpPr>
          <p:nvPr>
            <p:ph type="dt" sz="half" idx="10"/>
          </p:nvPr>
        </p:nvSpPr>
        <p:spPr/>
        <p:txBody>
          <a:bodyPr/>
          <a:lstStyle/>
          <a:p>
            <a:fld id="{FC0B03EC-F7AA-964F-8889-79BCF606F5D0}" type="datetimeFigureOut">
              <a:rPr lang="en-US" smtClean="0"/>
              <a:t>9/30/19</a:t>
            </a:fld>
            <a:endParaRPr lang="en-US"/>
          </a:p>
        </p:txBody>
      </p:sp>
      <p:sp>
        <p:nvSpPr>
          <p:cNvPr id="6" name="Footer Placeholder 5">
            <a:extLst>
              <a:ext uri="{FF2B5EF4-FFF2-40B4-BE49-F238E27FC236}">
                <a16:creationId xmlns:a16="http://schemas.microsoft.com/office/drawing/2014/main" id="{AE2CA9BD-4807-DD4C-9BAF-144436A340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854FCD-1D0C-5244-BD35-33A6E4D4B196}"/>
              </a:ext>
            </a:extLst>
          </p:cNvPr>
          <p:cNvSpPr>
            <a:spLocks noGrp="1"/>
          </p:cNvSpPr>
          <p:nvPr>
            <p:ph type="sldNum" sz="quarter" idx="12"/>
          </p:nvPr>
        </p:nvSpPr>
        <p:spPr/>
        <p:txBody>
          <a:bodyPr/>
          <a:lstStyle/>
          <a:p>
            <a:fld id="{B4D0828D-6395-8B4D-A5DE-E4925A0500A3}" type="slidenum">
              <a:rPr lang="en-US" smtClean="0"/>
              <a:t>‹#›</a:t>
            </a:fld>
            <a:endParaRPr lang="en-US"/>
          </a:p>
        </p:txBody>
      </p:sp>
    </p:spTree>
    <p:extLst>
      <p:ext uri="{BB962C8B-B14F-4D97-AF65-F5344CB8AC3E}">
        <p14:creationId xmlns:p14="http://schemas.microsoft.com/office/powerpoint/2010/main" val="232839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B0D2E-07B5-1C4E-9232-E5CFF45C16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980E91D-FB27-D743-A428-32D10C8682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ECF77-4330-8A44-84F9-B5A2CE8D09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0B03EC-F7AA-964F-8889-79BCF606F5D0}" type="datetimeFigureOut">
              <a:rPr lang="en-US" smtClean="0"/>
              <a:t>9/30/19</a:t>
            </a:fld>
            <a:endParaRPr lang="en-US"/>
          </a:p>
        </p:txBody>
      </p:sp>
      <p:sp>
        <p:nvSpPr>
          <p:cNvPr id="5" name="Footer Placeholder 4">
            <a:extLst>
              <a:ext uri="{FF2B5EF4-FFF2-40B4-BE49-F238E27FC236}">
                <a16:creationId xmlns:a16="http://schemas.microsoft.com/office/drawing/2014/main" id="{A9CF9AFE-2F3B-A04A-9D44-BBC79B5C24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A783EA-BD23-9F4A-AEB9-DEED81F0DD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D0828D-6395-8B4D-A5DE-E4925A0500A3}" type="slidenum">
              <a:rPr lang="en-US" smtClean="0"/>
              <a:t>‹#›</a:t>
            </a:fld>
            <a:endParaRPr lang="en-US"/>
          </a:p>
        </p:txBody>
      </p:sp>
    </p:spTree>
    <p:extLst>
      <p:ext uri="{BB962C8B-B14F-4D97-AF65-F5344CB8AC3E}">
        <p14:creationId xmlns:p14="http://schemas.microsoft.com/office/powerpoint/2010/main" val="2822321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a16="http://schemas.microsoft.com/office/drawing/2014/main" id="{F76C7683-0ADF-4E8F-B179-858DACA33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EABD01C-FF6B-B448-82FC-FA7E87A4767D}"/>
              </a:ext>
            </a:extLst>
          </p:cNvPr>
          <p:cNvSpPr txBox="1"/>
          <p:nvPr/>
        </p:nvSpPr>
        <p:spPr>
          <a:xfrm>
            <a:off x="5021821" y="3812954"/>
            <a:ext cx="6465287" cy="1516014"/>
          </a:xfrm>
          <a:prstGeom prst="rect">
            <a:avLst/>
          </a:prstGeom>
        </p:spPr>
        <p:txBody>
          <a:bodyPr vert="horz" lIns="91440" tIns="45720" rIns="91440" bIns="45720" rtlCol="0" anchor="b">
            <a:normAutofit fontScale="92500"/>
          </a:bodyPr>
          <a:lstStyle/>
          <a:p>
            <a:pPr>
              <a:lnSpc>
                <a:spcPct val="90000"/>
              </a:lnSpc>
              <a:spcBef>
                <a:spcPct val="0"/>
              </a:spcBef>
              <a:spcAft>
                <a:spcPts val="600"/>
              </a:spcAft>
            </a:pPr>
            <a:r>
              <a:rPr lang="en-US" sz="4400" kern="1200" dirty="0">
                <a:solidFill>
                  <a:srgbClr val="FFFFFF"/>
                </a:solidFill>
                <a:latin typeface="Times" pitchFamily="2" charset="0"/>
                <a:ea typeface="+mj-ea"/>
                <a:cs typeface="+mj-cs"/>
              </a:rPr>
              <a:t>Molecular methods in Ecology and Evolution 2019</a:t>
            </a:r>
          </a:p>
        </p:txBody>
      </p:sp>
      <p:pic>
        <p:nvPicPr>
          <p:cNvPr id="1028" name="Picture 4">
            <a:extLst>
              <a:ext uri="{FF2B5EF4-FFF2-40B4-BE49-F238E27FC236}">
                <a16:creationId xmlns:a16="http://schemas.microsoft.com/office/drawing/2014/main" id="{3E0F41F0-29BF-8E48-9075-B1DD5E6849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95" r="-1" b="2294"/>
          <a:stretch/>
        </p:blipFill>
        <p:spPr bwMode="auto">
          <a:xfrm>
            <a:off x="317635" y="321733"/>
            <a:ext cx="4160452" cy="2212975"/>
          </a:xfrm>
          <a:prstGeom prst="rect">
            <a:avLst/>
          </a:prstGeom>
          <a:noFill/>
          <a:extLst>
            <a:ext uri="{909E8E84-426E-40DD-AFC4-6F175D3DCCD1}">
              <a14:hiddenFill xmlns:a14="http://schemas.microsoft.com/office/drawing/2010/main">
                <a:solidFill>
                  <a:srgbClr val="FFFFFF"/>
                </a:solidFill>
              </a14:hiddenFill>
            </a:ext>
          </a:extLst>
        </p:spPr>
      </p:pic>
      <p:cxnSp>
        <p:nvCxnSpPr>
          <p:cNvPr id="141" name="Straight Connector 140">
            <a:extLst>
              <a:ext uri="{FF2B5EF4-FFF2-40B4-BE49-F238E27FC236}">
                <a16:creationId xmlns:a16="http://schemas.microsoft.com/office/drawing/2014/main" id="{BC103F2A-EFED-4C13-AA7D-78D955ABCD9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30" name="Picture 6">
            <a:extLst>
              <a:ext uri="{FF2B5EF4-FFF2-40B4-BE49-F238E27FC236}">
                <a16:creationId xmlns:a16="http://schemas.microsoft.com/office/drawing/2014/main" id="{69D601A3-30D4-0B4F-8D79-89FB73B649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316" r="18918" b="-1"/>
          <a:stretch/>
        </p:blipFill>
        <p:spPr bwMode="auto">
          <a:xfrm>
            <a:off x="317635" y="2695575"/>
            <a:ext cx="4160452" cy="384069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67CA588E-6321-4A42-A094-D5CA225CD9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932" r="-2" b="23959"/>
          <a:stretch/>
        </p:blipFill>
        <p:spPr bwMode="auto">
          <a:xfrm>
            <a:off x="4654296" y="321733"/>
            <a:ext cx="7223379" cy="2985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3108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3C8BEB9-BD04-9B4E-8BCE-ECC9F32B37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12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F3A3B7CF-A5F7-1842-A530-13EA69F96287}"/>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3100"/>
              <a:t>Project 1. Divergence / Speciation in tree frogs</a:t>
            </a:r>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1024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map&#10;&#10;Description automatically generated">
            <a:extLst>
              <a:ext uri="{FF2B5EF4-FFF2-40B4-BE49-F238E27FC236}">
                <a16:creationId xmlns:a16="http://schemas.microsoft.com/office/drawing/2014/main" id="{339E7506-993F-E848-9B31-B608D26074BC}"/>
              </a:ext>
            </a:extLst>
          </p:cNvPr>
          <p:cNvPicPr>
            <a:picLocks noChangeAspect="1"/>
          </p:cNvPicPr>
          <p:nvPr/>
        </p:nvPicPr>
        <p:blipFill>
          <a:blip r:embed="rId2"/>
          <a:stretch>
            <a:fillRect/>
          </a:stretch>
        </p:blipFill>
        <p:spPr>
          <a:xfrm>
            <a:off x="0" y="0"/>
            <a:ext cx="10743904" cy="6858000"/>
          </a:xfrm>
          <a:prstGeom prst="rect">
            <a:avLst/>
          </a:prstGeom>
        </p:spPr>
      </p:pic>
      <p:pic>
        <p:nvPicPr>
          <p:cNvPr id="8" name="Picture 7" descr="A picture containing screenshot&#10;&#10;Description automatically generated">
            <a:extLst>
              <a:ext uri="{FF2B5EF4-FFF2-40B4-BE49-F238E27FC236}">
                <a16:creationId xmlns:a16="http://schemas.microsoft.com/office/drawing/2014/main" id="{F833EE35-9E61-7F4C-8355-D567486B642E}"/>
              </a:ext>
            </a:extLst>
          </p:cNvPr>
          <p:cNvPicPr>
            <a:picLocks noChangeAspect="1"/>
          </p:cNvPicPr>
          <p:nvPr/>
        </p:nvPicPr>
        <p:blipFill>
          <a:blip r:embed="rId3"/>
          <a:stretch>
            <a:fillRect/>
          </a:stretch>
        </p:blipFill>
        <p:spPr>
          <a:xfrm>
            <a:off x="7280435" y="0"/>
            <a:ext cx="4911565" cy="6858000"/>
          </a:xfrm>
          <a:prstGeom prst="rect">
            <a:avLst/>
          </a:prstGeom>
        </p:spPr>
      </p:pic>
      <p:sp>
        <p:nvSpPr>
          <p:cNvPr id="9" name="Oval 8">
            <a:extLst>
              <a:ext uri="{FF2B5EF4-FFF2-40B4-BE49-F238E27FC236}">
                <a16:creationId xmlns:a16="http://schemas.microsoft.com/office/drawing/2014/main" id="{278620B7-B512-6640-8284-1EA0700CC831}"/>
              </a:ext>
            </a:extLst>
          </p:cNvPr>
          <p:cNvSpPr/>
          <p:nvPr/>
        </p:nvSpPr>
        <p:spPr>
          <a:xfrm rot="2659048">
            <a:off x="2758709" y="1874769"/>
            <a:ext cx="2559635" cy="76959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0D281B2-2024-E645-A3EB-5407665BC128}"/>
              </a:ext>
            </a:extLst>
          </p:cNvPr>
          <p:cNvSpPr/>
          <p:nvPr/>
        </p:nvSpPr>
        <p:spPr>
          <a:xfrm>
            <a:off x="8908317" y="2417736"/>
            <a:ext cx="2281459" cy="1146874"/>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D93B522-5DC4-0243-84B7-F521A3CDB99B}"/>
              </a:ext>
            </a:extLst>
          </p:cNvPr>
          <p:cNvSpPr/>
          <p:nvPr/>
        </p:nvSpPr>
        <p:spPr>
          <a:xfrm>
            <a:off x="4214648" y="4929352"/>
            <a:ext cx="1881352" cy="3258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DFDAB35-3C70-1546-8FC5-2608940E39CC}"/>
              </a:ext>
            </a:extLst>
          </p:cNvPr>
          <p:cNvSpPr txBox="1"/>
          <p:nvPr/>
        </p:nvSpPr>
        <p:spPr>
          <a:xfrm>
            <a:off x="1976284" y="4783525"/>
            <a:ext cx="2238364" cy="707886"/>
          </a:xfrm>
          <a:prstGeom prst="rect">
            <a:avLst/>
          </a:prstGeom>
          <a:noFill/>
        </p:spPr>
        <p:txBody>
          <a:bodyPr wrap="square" rtlCol="0">
            <a:spAutoFit/>
          </a:bodyPr>
          <a:lstStyle/>
          <a:p>
            <a:r>
              <a:rPr lang="en-US" sz="2000" dirty="0"/>
              <a:t>Is “New taxon 2” a separate species?</a:t>
            </a:r>
          </a:p>
        </p:txBody>
      </p:sp>
      <p:sp>
        <p:nvSpPr>
          <p:cNvPr id="14" name="TextBox 13">
            <a:extLst>
              <a:ext uri="{FF2B5EF4-FFF2-40B4-BE49-F238E27FC236}">
                <a16:creationId xmlns:a16="http://schemas.microsoft.com/office/drawing/2014/main" id="{B72973AB-4AC4-3F48-87FF-1A8F1AF0DEEC}"/>
              </a:ext>
            </a:extLst>
          </p:cNvPr>
          <p:cNvSpPr txBox="1"/>
          <p:nvPr/>
        </p:nvSpPr>
        <p:spPr>
          <a:xfrm>
            <a:off x="555191" y="370702"/>
            <a:ext cx="1807867" cy="369332"/>
          </a:xfrm>
          <a:prstGeom prst="rect">
            <a:avLst/>
          </a:prstGeom>
          <a:noFill/>
        </p:spPr>
        <p:txBody>
          <a:bodyPr wrap="none" rtlCol="0">
            <a:spAutoFit/>
          </a:bodyPr>
          <a:lstStyle/>
          <a:p>
            <a:r>
              <a:rPr lang="en-US" b="1" dirty="0" err="1"/>
              <a:t>Stoeck</a:t>
            </a:r>
            <a:r>
              <a:rPr lang="en-US" b="1" dirty="0"/>
              <a:t> et al 2008</a:t>
            </a:r>
          </a:p>
        </p:txBody>
      </p:sp>
      <p:sp>
        <p:nvSpPr>
          <p:cNvPr id="15" name="TextBox 14">
            <a:extLst>
              <a:ext uri="{FF2B5EF4-FFF2-40B4-BE49-F238E27FC236}">
                <a16:creationId xmlns:a16="http://schemas.microsoft.com/office/drawing/2014/main" id="{D0AE116B-9D16-BB49-A98F-66F85410638A}"/>
              </a:ext>
            </a:extLst>
          </p:cNvPr>
          <p:cNvSpPr txBox="1"/>
          <p:nvPr/>
        </p:nvSpPr>
        <p:spPr>
          <a:xfrm>
            <a:off x="3822001" y="1956071"/>
            <a:ext cx="327334" cy="461665"/>
          </a:xfrm>
          <a:prstGeom prst="rect">
            <a:avLst/>
          </a:prstGeom>
          <a:noFill/>
          <a:ln w="38100">
            <a:solidFill>
              <a:schemeClr val="tx1"/>
            </a:solidFill>
          </a:ln>
        </p:spPr>
        <p:txBody>
          <a:bodyPr wrap="none" rtlCol="0">
            <a:spAutoFit/>
          </a:bodyPr>
          <a:lstStyle/>
          <a:p>
            <a:r>
              <a:rPr lang="en-US" sz="2400" dirty="0"/>
              <a:t>?</a:t>
            </a:r>
          </a:p>
        </p:txBody>
      </p:sp>
    </p:spTree>
    <p:extLst>
      <p:ext uri="{BB962C8B-B14F-4D97-AF65-F5344CB8AC3E}">
        <p14:creationId xmlns:p14="http://schemas.microsoft.com/office/powerpoint/2010/main" val="805726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E591F6-315A-6644-8D51-030D64D38FD9}"/>
              </a:ext>
            </a:extLst>
          </p:cNvPr>
          <p:cNvSpPr txBox="1"/>
          <p:nvPr/>
        </p:nvSpPr>
        <p:spPr>
          <a:xfrm>
            <a:off x="789803" y="949754"/>
            <a:ext cx="9754850" cy="1384995"/>
          </a:xfrm>
          <a:prstGeom prst="rect">
            <a:avLst/>
          </a:prstGeom>
          <a:noFill/>
        </p:spPr>
        <p:txBody>
          <a:bodyPr wrap="none" rtlCol="0">
            <a:spAutoFit/>
          </a:bodyPr>
          <a:lstStyle/>
          <a:p>
            <a:r>
              <a:rPr lang="en-US" sz="2800" dirty="0">
                <a:latin typeface="Times" pitchFamily="2" charset="0"/>
              </a:rPr>
              <a:t>Q.1. What caused the divergence between these lineages / species?</a:t>
            </a:r>
          </a:p>
          <a:p>
            <a:endParaRPr lang="en-US" sz="2800" dirty="0">
              <a:latin typeface="Times" pitchFamily="2" charset="0"/>
            </a:endParaRPr>
          </a:p>
          <a:p>
            <a:r>
              <a:rPr lang="en-US" sz="2800" dirty="0">
                <a:latin typeface="Times" pitchFamily="2" charset="0"/>
              </a:rPr>
              <a:t>Q. 2. Are they one species, or two? </a:t>
            </a:r>
          </a:p>
        </p:txBody>
      </p:sp>
      <p:sp>
        <p:nvSpPr>
          <p:cNvPr id="5" name="TextBox 4">
            <a:extLst>
              <a:ext uri="{FF2B5EF4-FFF2-40B4-BE49-F238E27FC236}">
                <a16:creationId xmlns:a16="http://schemas.microsoft.com/office/drawing/2014/main" id="{10D36EC4-CC02-4C45-B51D-71CC11E894C0}"/>
              </a:ext>
            </a:extLst>
          </p:cNvPr>
          <p:cNvSpPr txBox="1"/>
          <p:nvPr/>
        </p:nvSpPr>
        <p:spPr>
          <a:xfrm>
            <a:off x="789803" y="3098800"/>
            <a:ext cx="9890897" cy="2677656"/>
          </a:xfrm>
          <a:prstGeom prst="rect">
            <a:avLst/>
          </a:prstGeom>
          <a:noFill/>
        </p:spPr>
        <p:txBody>
          <a:bodyPr wrap="square" rtlCol="0">
            <a:spAutoFit/>
          </a:bodyPr>
          <a:lstStyle/>
          <a:p>
            <a:r>
              <a:rPr lang="en-US" sz="2800" dirty="0">
                <a:latin typeface="Times" pitchFamily="2" charset="0"/>
              </a:rPr>
              <a:t>We will:</a:t>
            </a:r>
          </a:p>
          <a:p>
            <a:r>
              <a:rPr lang="en-US" sz="2800" dirty="0">
                <a:latin typeface="Times" pitchFamily="2" charset="0"/>
              </a:rPr>
              <a:t>-    Amplify </a:t>
            </a:r>
            <a:r>
              <a:rPr lang="en-US" sz="2800" dirty="0" err="1">
                <a:latin typeface="Times" pitchFamily="2" charset="0"/>
              </a:rPr>
              <a:t>mtDNA</a:t>
            </a:r>
            <a:r>
              <a:rPr lang="en-US" sz="2800" dirty="0">
                <a:latin typeface="Times" pitchFamily="2" charset="0"/>
              </a:rPr>
              <a:t> &amp; Nuclear genes for frogs throughout Italy</a:t>
            </a:r>
          </a:p>
          <a:p>
            <a:pPr marL="457200" indent="-457200">
              <a:buFontTx/>
              <a:buChar char="-"/>
            </a:pPr>
            <a:r>
              <a:rPr lang="en-US" sz="2800" dirty="0">
                <a:latin typeface="Times" pitchFamily="2" charset="0"/>
              </a:rPr>
              <a:t>Make a phylogeny to compare to the existing one</a:t>
            </a:r>
          </a:p>
          <a:p>
            <a:pPr marL="457200" indent="-457200">
              <a:buFontTx/>
              <a:buChar char="-"/>
            </a:pPr>
            <a:r>
              <a:rPr lang="en-US" sz="2800" dirty="0" err="1">
                <a:latin typeface="Times" pitchFamily="2" charset="0"/>
              </a:rPr>
              <a:t>Analyse</a:t>
            </a:r>
            <a:r>
              <a:rPr lang="en-US" sz="2800" dirty="0">
                <a:latin typeface="Times" pitchFamily="2" charset="0"/>
              </a:rPr>
              <a:t> </a:t>
            </a:r>
            <a:r>
              <a:rPr lang="en-US" sz="2800" dirty="0" err="1">
                <a:latin typeface="Times" pitchFamily="2" charset="0"/>
              </a:rPr>
              <a:t>RADseq</a:t>
            </a:r>
            <a:r>
              <a:rPr lang="en-US" sz="2800" dirty="0">
                <a:latin typeface="Times" pitchFamily="2" charset="0"/>
              </a:rPr>
              <a:t> (genomic) data using </a:t>
            </a:r>
            <a:r>
              <a:rPr lang="en-US" sz="2800" dirty="0" err="1">
                <a:latin typeface="Times" pitchFamily="2" charset="0"/>
              </a:rPr>
              <a:t>PopGen</a:t>
            </a:r>
            <a:r>
              <a:rPr lang="en-US" sz="2800" dirty="0">
                <a:latin typeface="Times" pitchFamily="2" charset="0"/>
              </a:rPr>
              <a:t> approaches</a:t>
            </a:r>
          </a:p>
          <a:p>
            <a:pPr marL="457200" indent="-457200">
              <a:buFontTx/>
              <a:buChar char="-"/>
            </a:pPr>
            <a:r>
              <a:rPr lang="en-US" sz="2800" dirty="0">
                <a:latin typeface="Times" pitchFamily="2" charset="0"/>
              </a:rPr>
              <a:t>Use this data to decide whether these frogs should be considered on species or two.</a:t>
            </a:r>
          </a:p>
        </p:txBody>
      </p:sp>
    </p:spTree>
    <p:extLst>
      <p:ext uri="{BB962C8B-B14F-4D97-AF65-F5344CB8AC3E}">
        <p14:creationId xmlns:p14="http://schemas.microsoft.com/office/powerpoint/2010/main" val="337642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3298-A7DC-5D43-8345-72B2F6A93582}"/>
              </a:ext>
            </a:extLst>
          </p:cNvPr>
          <p:cNvSpPr>
            <a:spLocks noGrp="1"/>
          </p:cNvSpPr>
          <p:nvPr>
            <p:ph type="title"/>
          </p:nvPr>
        </p:nvSpPr>
        <p:spPr/>
        <p:txBody>
          <a:bodyPr/>
          <a:lstStyle/>
          <a:p>
            <a:r>
              <a:rPr lang="en-US" u="sng" dirty="0">
                <a:latin typeface="Times" pitchFamily="2" charset="0"/>
              </a:rPr>
              <a:t>The goal of this course</a:t>
            </a:r>
          </a:p>
        </p:txBody>
      </p:sp>
      <p:sp>
        <p:nvSpPr>
          <p:cNvPr id="4" name="TextBox 3">
            <a:extLst>
              <a:ext uri="{FF2B5EF4-FFF2-40B4-BE49-F238E27FC236}">
                <a16:creationId xmlns:a16="http://schemas.microsoft.com/office/drawing/2014/main" id="{B2020F4C-86C2-5849-B3C4-9CB28CE2EBDC}"/>
              </a:ext>
            </a:extLst>
          </p:cNvPr>
          <p:cNvSpPr txBox="1"/>
          <p:nvPr/>
        </p:nvSpPr>
        <p:spPr>
          <a:xfrm>
            <a:off x="838200" y="1643061"/>
            <a:ext cx="9158287" cy="830997"/>
          </a:xfrm>
          <a:prstGeom prst="rect">
            <a:avLst/>
          </a:prstGeom>
          <a:noFill/>
        </p:spPr>
        <p:txBody>
          <a:bodyPr wrap="square" rtlCol="0">
            <a:spAutoFit/>
          </a:bodyPr>
          <a:lstStyle/>
          <a:p>
            <a:r>
              <a:rPr lang="en-US" sz="2400" dirty="0">
                <a:latin typeface="Times" pitchFamily="2" charset="0"/>
              </a:rPr>
              <a:t>To give you an insight to how biologists use specific techniques and tools to tackle ecological and evolutionary questions</a:t>
            </a:r>
          </a:p>
        </p:txBody>
      </p:sp>
      <p:sp>
        <p:nvSpPr>
          <p:cNvPr id="5" name="TextBox 4">
            <a:extLst>
              <a:ext uri="{FF2B5EF4-FFF2-40B4-BE49-F238E27FC236}">
                <a16:creationId xmlns:a16="http://schemas.microsoft.com/office/drawing/2014/main" id="{C1EF4711-84D9-6943-9953-4FC432D2921E}"/>
              </a:ext>
            </a:extLst>
          </p:cNvPr>
          <p:cNvSpPr txBox="1"/>
          <p:nvPr/>
        </p:nvSpPr>
        <p:spPr>
          <a:xfrm>
            <a:off x="838199" y="2756323"/>
            <a:ext cx="9158287" cy="3416320"/>
          </a:xfrm>
          <a:prstGeom prst="rect">
            <a:avLst/>
          </a:prstGeom>
          <a:noFill/>
        </p:spPr>
        <p:txBody>
          <a:bodyPr wrap="square" rtlCol="0">
            <a:spAutoFit/>
          </a:bodyPr>
          <a:lstStyle/>
          <a:p>
            <a:r>
              <a:rPr lang="en-US" sz="2400" dirty="0">
                <a:latin typeface="Times" pitchFamily="2" charset="0"/>
              </a:rPr>
              <a:t>To give you experience with some of these approaches, and the application of the scientific method to real-world systems. </a:t>
            </a:r>
          </a:p>
          <a:p>
            <a:endParaRPr lang="en-US" sz="2400" dirty="0">
              <a:latin typeface="Times" pitchFamily="2" charset="0"/>
            </a:endParaRPr>
          </a:p>
          <a:p>
            <a:pPr marL="342900" indent="-342900">
              <a:buFontTx/>
              <a:buChar char="-"/>
            </a:pPr>
            <a:r>
              <a:rPr lang="en-US" sz="2400" dirty="0">
                <a:latin typeface="Times" pitchFamily="2" charset="0"/>
              </a:rPr>
              <a:t>Mitochondrial, Nuclear gene amplification and sequencing</a:t>
            </a:r>
          </a:p>
          <a:p>
            <a:pPr marL="342900" indent="-342900">
              <a:buFontTx/>
              <a:buChar char="-"/>
            </a:pPr>
            <a:r>
              <a:rPr lang="en-US" sz="2400" dirty="0">
                <a:latin typeface="Times" pitchFamily="2" charset="0"/>
              </a:rPr>
              <a:t>Restriction site Associated DNA sequencing (</a:t>
            </a:r>
            <a:r>
              <a:rPr lang="en-US" sz="2400" dirty="0" err="1">
                <a:latin typeface="Times" pitchFamily="2" charset="0"/>
              </a:rPr>
              <a:t>RADseq</a:t>
            </a:r>
            <a:r>
              <a:rPr lang="en-US" sz="2400" dirty="0">
                <a:latin typeface="Times" pitchFamily="2" charset="0"/>
              </a:rPr>
              <a:t>).</a:t>
            </a:r>
          </a:p>
          <a:p>
            <a:pPr marL="342900" indent="-342900">
              <a:buFontTx/>
              <a:buChar char="-"/>
            </a:pPr>
            <a:r>
              <a:rPr lang="en-US" sz="2400" dirty="0">
                <a:latin typeface="Times" pitchFamily="2" charset="0"/>
              </a:rPr>
              <a:t>Phylogenetic reconstruction</a:t>
            </a:r>
          </a:p>
          <a:p>
            <a:pPr marL="342900" indent="-342900">
              <a:buFontTx/>
              <a:buChar char="-"/>
            </a:pPr>
            <a:r>
              <a:rPr lang="en-US" sz="2400" dirty="0">
                <a:latin typeface="Times" pitchFamily="2" charset="0"/>
              </a:rPr>
              <a:t>Population genetic data-exploration</a:t>
            </a:r>
          </a:p>
          <a:p>
            <a:pPr marL="342900" indent="-342900">
              <a:buFontTx/>
              <a:buChar char="-"/>
            </a:pPr>
            <a:r>
              <a:rPr lang="en-US" sz="2400" dirty="0">
                <a:latin typeface="Times" pitchFamily="2" charset="0"/>
              </a:rPr>
              <a:t>Population structure analyses</a:t>
            </a:r>
          </a:p>
          <a:p>
            <a:pPr marL="342900" indent="-342900">
              <a:buFontTx/>
              <a:buChar char="-"/>
            </a:pPr>
            <a:r>
              <a:rPr lang="en-US" sz="2400" dirty="0">
                <a:latin typeface="Times" pitchFamily="2" charset="0"/>
              </a:rPr>
              <a:t>Genomic-scale analyses of natural selection</a:t>
            </a:r>
          </a:p>
        </p:txBody>
      </p:sp>
    </p:spTree>
    <p:extLst>
      <p:ext uri="{BB962C8B-B14F-4D97-AF65-F5344CB8AC3E}">
        <p14:creationId xmlns:p14="http://schemas.microsoft.com/office/powerpoint/2010/main" val="2922509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1A3E2-D9AC-4740-8AFC-CD7C1579DACD}"/>
              </a:ext>
            </a:extLst>
          </p:cNvPr>
          <p:cNvSpPr>
            <a:spLocks noGrp="1"/>
          </p:cNvSpPr>
          <p:nvPr>
            <p:ph type="title"/>
          </p:nvPr>
        </p:nvSpPr>
        <p:spPr>
          <a:xfrm>
            <a:off x="681038" y="179387"/>
            <a:ext cx="10515600" cy="1325563"/>
          </a:xfrm>
        </p:spPr>
        <p:txBody>
          <a:bodyPr/>
          <a:lstStyle/>
          <a:p>
            <a:r>
              <a:rPr lang="en-US" u="sng" dirty="0">
                <a:latin typeface="Times" pitchFamily="2" charset="0"/>
              </a:rPr>
              <a:t>The theme of this course</a:t>
            </a:r>
          </a:p>
        </p:txBody>
      </p:sp>
      <p:sp>
        <p:nvSpPr>
          <p:cNvPr id="4" name="TextBox 3">
            <a:extLst>
              <a:ext uri="{FF2B5EF4-FFF2-40B4-BE49-F238E27FC236}">
                <a16:creationId xmlns:a16="http://schemas.microsoft.com/office/drawing/2014/main" id="{95BC78DE-EB09-3540-BB14-6CEEF790B22F}"/>
              </a:ext>
            </a:extLst>
          </p:cNvPr>
          <p:cNvSpPr txBox="1"/>
          <p:nvPr/>
        </p:nvSpPr>
        <p:spPr>
          <a:xfrm>
            <a:off x="681038" y="1643063"/>
            <a:ext cx="8296887" cy="461665"/>
          </a:xfrm>
          <a:prstGeom prst="rect">
            <a:avLst/>
          </a:prstGeom>
          <a:noFill/>
        </p:spPr>
        <p:txBody>
          <a:bodyPr wrap="none" rtlCol="0">
            <a:spAutoFit/>
          </a:bodyPr>
          <a:lstStyle/>
          <a:p>
            <a:r>
              <a:rPr lang="en-US" sz="2400" dirty="0">
                <a:latin typeface="Times" pitchFamily="2" charset="0"/>
              </a:rPr>
              <a:t>The evolutionary drivers of population divergence and speciation, </a:t>
            </a:r>
          </a:p>
        </p:txBody>
      </p:sp>
      <p:pic>
        <p:nvPicPr>
          <p:cNvPr id="2050" name="Picture 2">
            <a:extLst>
              <a:ext uri="{FF2B5EF4-FFF2-40B4-BE49-F238E27FC236}">
                <a16:creationId xmlns:a16="http://schemas.microsoft.com/office/drawing/2014/main" id="{F2EDE0D9-DD54-9344-80E3-B2B0169396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467" y="2544234"/>
            <a:ext cx="2844800" cy="3429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5586CA4-E6FF-D541-AB03-909573AB8AB4}"/>
              </a:ext>
            </a:extLst>
          </p:cNvPr>
          <p:cNvSpPr txBox="1"/>
          <p:nvPr/>
        </p:nvSpPr>
        <p:spPr>
          <a:xfrm>
            <a:off x="1746385" y="6120881"/>
            <a:ext cx="2187587" cy="369332"/>
          </a:xfrm>
          <a:prstGeom prst="rect">
            <a:avLst/>
          </a:prstGeom>
          <a:noFill/>
        </p:spPr>
        <p:txBody>
          <a:bodyPr wrap="none" rtlCol="0">
            <a:spAutoFit/>
          </a:bodyPr>
          <a:lstStyle/>
          <a:p>
            <a:r>
              <a:rPr lang="en-US" dirty="0">
                <a:latin typeface="Times" pitchFamily="2" charset="0"/>
              </a:rPr>
              <a:t>Allopatric divergence</a:t>
            </a:r>
          </a:p>
        </p:txBody>
      </p:sp>
      <p:pic>
        <p:nvPicPr>
          <p:cNvPr id="2052" name="Picture 4">
            <a:extLst>
              <a:ext uri="{FF2B5EF4-FFF2-40B4-BE49-F238E27FC236}">
                <a16:creationId xmlns:a16="http://schemas.microsoft.com/office/drawing/2014/main" id="{FF2BCA3D-83CB-FF4A-AB25-5AFAA530B3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3798" y="2544234"/>
            <a:ext cx="4554141" cy="3429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7FC05EC-CBF3-5F40-89C1-069A45ECBD66}"/>
              </a:ext>
            </a:extLst>
          </p:cNvPr>
          <p:cNvSpPr txBox="1"/>
          <p:nvPr/>
        </p:nvSpPr>
        <p:spPr>
          <a:xfrm>
            <a:off x="6768337" y="6120881"/>
            <a:ext cx="3328925" cy="369332"/>
          </a:xfrm>
          <a:prstGeom prst="rect">
            <a:avLst/>
          </a:prstGeom>
          <a:noFill/>
        </p:spPr>
        <p:txBody>
          <a:bodyPr wrap="none" rtlCol="0">
            <a:spAutoFit/>
          </a:bodyPr>
          <a:lstStyle/>
          <a:p>
            <a:r>
              <a:rPr lang="en-US" dirty="0">
                <a:latin typeface="Times" pitchFamily="2" charset="0"/>
              </a:rPr>
              <a:t>Ecological / sympatric divergence</a:t>
            </a:r>
          </a:p>
        </p:txBody>
      </p:sp>
    </p:spTree>
    <p:extLst>
      <p:ext uri="{BB962C8B-B14F-4D97-AF65-F5344CB8AC3E}">
        <p14:creationId xmlns:p14="http://schemas.microsoft.com/office/powerpoint/2010/main" val="919834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0A8B3E4-8E28-4245-BC85-5E369471F7CD}"/>
              </a:ext>
            </a:extLst>
          </p:cNvPr>
          <p:cNvSpPr>
            <a:spLocks noGrp="1"/>
          </p:cNvSpPr>
          <p:nvPr>
            <p:ph type="title"/>
          </p:nvPr>
        </p:nvSpPr>
        <p:spPr>
          <a:xfrm>
            <a:off x="640079" y="2053641"/>
            <a:ext cx="3669161" cy="2760098"/>
          </a:xfrm>
        </p:spPr>
        <p:txBody>
          <a:bodyPr>
            <a:normAutofit/>
          </a:bodyPr>
          <a:lstStyle/>
          <a:p>
            <a:r>
              <a:rPr lang="en-US">
                <a:solidFill>
                  <a:srgbClr val="FFFFFF"/>
                </a:solidFill>
                <a:latin typeface="Times" pitchFamily="2" charset="0"/>
              </a:rPr>
              <a:t>Three projects</a:t>
            </a:r>
          </a:p>
        </p:txBody>
      </p:sp>
      <p:sp>
        <p:nvSpPr>
          <p:cNvPr id="3" name="Content Placeholder 2">
            <a:extLst>
              <a:ext uri="{FF2B5EF4-FFF2-40B4-BE49-F238E27FC236}">
                <a16:creationId xmlns:a16="http://schemas.microsoft.com/office/drawing/2014/main" id="{AA86BF98-788A-BE4C-9E01-F6808D7E4376}"/>
              </a:ext>
            </a:extLst>
          </p:cNvPr>
          <p:cNvSpPr>
            <a:spLocks noGrp="1"/>
          </p:cNvSpPr>
          <p:nvPr>
            <p:ph idx="1"/>
          </p:nvPr>
        </p:nvSpPr>
        <p:spPr>
          <a:xfrm>
            <a:off x="5878286" y="801866"/>
            <a:ext cx="5894614" cy="5230634"/>
          </a:xfrm>
        </p:spPr>
        <p:txBody>
          <a:bodyPr anchor="ctr">
            <a:normAutofit/>
          </a:bodyPr>
          <a:lstStyle/>
          <a:p>
            <a:pPr marL="0" indent="0">
              <a:buNone/>
            </a:pPr>
            <a:r>
              <a:rPr lang="en-US" sz="2000" b="1" dirty="0">
                <a:solidFill>
                  <a:srgbClr val="000000"/>
                </a:solidFill>
                <a:latin typeface="Times" pitchFamily="2" charset="0"/>
              </a:rPr>
              <a:t>Project 1. Divergence/Speciation in tree frogs. </a:t>
            </a:r>
          </a:p>
          <a:p>
            <a:pPr marL="0" indent="0">
              <a:buNone/>
            </a:pPr>
            <a:r>
              <a:rPr lang="en-US" sz="2000" dirty="0">
                <a:solidFill>
                  <a:srgbClr val="000000"/>
                </a:solidFill>
                <a:latin typeface="Times" pitchFamily="2" charset="0"/>
              </a:rPr>
              <a:t>	Allopatric divergence – are they different 	species?</a:t>
            </a:r>
          </a:p>
          <a:p>
            <a:pPr marL="0" indent="0">
              <a:buNone/>
            </a:pPr>
            <a:endParaRPr lang="en-US" sz="2000" b="1" dirty="0">
              <a:solidFill>
                <a:srgbClr val="000000"/>
              </a:solidFill>
              <a:latin typeface="Times" pitchFamily="2" charset="0"/>
            </a:endParaRPr>
          </a:p>
          <a:p>
            <a:pPr marL="0" indent="0">
              <a:buNone/>
            </a:pPr>
            <a:r>
              <a:rPr lang="en-US" sz="2000" b="1" dirty="0">
                <a:solidFill>
                  <a:srgbClr val="000000"/>
                </a:solidFill>
                <a:latin typeface="Times" pitchFamily="2" charset="0"/>
              </a:rPr>
              <a:t>Project 2. Speciation in lake Malawi cichlids</a:t>
            </a:r>
          </a:p>
          <a:p>
            <a:pPr marL="0" indent="0">
              <a:buNone/>
            </a:pPr>
            <a:r>
              <a:rPr lang="en-US" sz="2000" b="1" dirty="0">
                <a:solidFill>
                  <a:srgbClr val="000000"/>
                </a:solidFill>
                <a:latin typeface="Times" pitchFamily="2" charset="0"/>
              </a:rPr>
              <a:t>	</a:t>
            </a:r>
            <a:r>
              <a:rPr lang="en-US" sz="2000" dirty="0">
                <a:solidFill>
                  <a:srgbClr val="000000"/>
                </a:solidFill>
                <a:latin typeface="Times" pitchFamily="2" charset="0"/>
              </a:rPr>
              <a:t>Ecological speciation in sympatry – what 	could be driving this?</a:t>
            </a:r>
          </a:p>
          <a:p>
            <a:pPr marL="0" indent="0">
              <a:buNone/>
            </a:pPr>
            <a:endParaRPr lang="en-US" sz="2000" b="1" dirty="0">
              <a:solidFill>
                <a:srgbClr val="000000"/>
              </a:solidFill>
              <a:latin typeface="Times" pitchFamily="2" charset="0"/>
            </a:endParaRPr>
          </a:p>
          <a:p>
            <a:pPr marL="0" indent="0">
              <a:buNone/>
            </a:pPr>
            <a:r>
              <a:rPr lang="en-US" sz="2000" b="1" dirty="0">
                <a:solidFill>
                  <a:srgbClr val="000000"/>
                </a:solidFill>
                <a:latin typeface="Times" pitchFamily="2" charset="0"/>
              </a:rPr>
              <a:t>Project 3. The curious case of the European Eel. </a:t>
            </a:r>
          </a:p>
          <a:p>
            <a:pPr marL="0" indent="0">
              <a:buNone/>
            </a:pPr>
            <a:r>
              <a:rPr lang="en-US" sz="2000" dirty="0">
                <a:solidFill>
                  <a:srgbClr val="000000"/>
                </a:solidFill>
                <a:latin typeface="Times" pitchFamily="2" charset="0"/>
              </a:rPr>
              <a:t>	Can you explain the mysterious patterns of 	divergence?</a:t>
            </a:r>
          </a:p>
        </p:txBody>
      </p:sp>
    </p:spTree>
    <p:extLst>
      <p:ext uri="{BB962C8B-B14F-4D97-AF65-F5344CB8AC3E}">
        <p14:creationId xmlns:p14="http://schemas.microsoft.com/office/powerpoint/2010/main" val="556133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uilding&#10;&#10;Description automatically generated">
            <a:extLst>
              <a:ext uri="{FF2B5EF4-FFF2-40B4-BE49-F238E27FC236}">
                <a16:creationId xmlns:a16="http://schemas.microsoft.com/office/drawing/2014/main" id="{E9AFC8E2-7924-CE44-B32A-99F2057286C4}"/>
              </a:ext>
            </a:extLst>
          </p:cNvPr>
          <p:cNvPicPr>
            <a:picLocks noChangeAspect="1"/>
          </p:cNvPicPr>
          <p:nvPr/>
        </p:nvPicPr>
        <p:blipFill>
          <a:blip r:embed="rId2"/>
          <a:stretch>
            <a:fillRect/>
          </a:stretch>
        </p:blipFill>
        <p:spPr>
          <a:xfrm>
            <a:off x="953180" y="1232656"/>
            <a:ext cx="10285639" cy="5220349"/>
          </a:xfrm>
          <a:prstGeom prst="rect">
            <a:avLst/>
          </a:prstGeom>
        </p:spPr>
      </p:pic>
      <p:sp>
        <p:nvSpPr>
          <p:cNvPr id="6" name="TextBox 5">
            <a:extLst>
              <a:ext uri="{FF2B5EF4-FFF2-40B4-BE49-F238E27FC236}">
                <a16:creationId xmlns:a16="http://schemas.microsoft.com/office/drawing/2014/main" id="{28DD1CA0-865D-6740-B298-17A7061A51A6}"/>
              </a:ext>
            </a:extLst>
          </p:cNvPr>
          <p:cNvSpPr txBox="1"/>
          <p:nvPr/>
        </p:nvSpPr>
        <p:spPr>
          <a:xfrm>
            <a:off x="4437600" y="898346"/>
            <a:ext cx="1126719" cy="369332"/>
          </a:xfrm>
          <a:prstGeom prst="rect">
            <a:avLst/>
          </a:prstGeom>
          <a:noFill/>
        </p:spPr>
        <p:txBody>
          <a:bodyPr wrap="none" rtlCol="0">
            <a:spAutoFit/>
          </a:bodyPr>
          <a:lstStyle/>
          <a:p>
            <a:r>
              <a:rPr lang="en-US" dirty="0">
                <a:latin typeface="Times" pitchFamily="2" charset="0"/>
              </a:rPr>
              <a:t>Project 1. </a:t>
            </a:r>
          </a:p>
        </p:txBody>
      </p:sp>
      <p:cxnSp>
        <p:nvCxnSpPr>
          <p:cNvPr id="8" name="Straight Arrow Connector 7">
            <a:extLst>
              <a:ext uri="{FF2B5EF4-FFF2-40B4-BE49-F238E27FC236}">
                <a16:creationId xmlns:a16="http://schemas.microsoft.com/office/drawing/2014/main" id="{98B81737-52F4-1044-A3EF-EDB3A5B77B9D}"/>
              </a:ext>
            </a:extLst>
          </p:cNvPr>
          <p:cNvCxnSpPr>
            <a:cxnSpLocks/>
          </p:cNvCxnSpPr>
          <p:nvPr/>
        </p:nvCxnSpPr>
        <p:spPr>
          <a:xfrm flipH="1">
            <a:off x="2161310" y="1066801"/>
            <a:ext cx="21412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6A27EDF-8CF7-2847-A8FC-CA8EE971DE1B}"/>
              </a:ext>
            </a:extLst>
          </p:cNvPr>
          <p:cNvCxnSpPr>
            <a:cxnSpLocks/>
          </p:cNvCxnSpPr>
          <p:nvPr/>
        </p:nvCxnSpPr>
        <p:spPr>
          <a:xfrm flipV="1">
            <a:off x="5624945" y="1066401"/>
            <a:ext cx="2357701" cy="188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5F22FFF-D534-EE4B-9460-CCEC9A0A350B}"/>
              </a:ext>
            </a:extLst>
          </p:cNvPr>
          <p:cNvSpPr txBox="1"/>
          <p:nvPr/>
        </p:nvSpPr>
        <p:spPr>
          <a:xfrm>
            <a:off x="8606631" y="891140"/>
            <a:ext cx="1127232" cy="369332"/>
          </a:xfrm>
          <a:prstGeom prst="rect">
            <a:avLst/>
          </a:prstGeom>
          <a:noFill/>
        </p:spPr>
        <p:txBody>
          <a:bodyPr wrap="none" rtlCol="0">
            <a:spAutoFit/>
          </a:bodyPr>
          <a:lstStyle/>
          <a:p>
            <a:r>
              <a:rPr lang="en-US" dirty="0">
                <a:latin typeface="Times" pitchFamily="2" charset="0"/>
              </a:rPr>
              <a:t>Project 2. </a:t>
            </a:r>
          </a:p>
        </p:txBody>
      </p:sp>
      <p:sp>
        <p:nvSpPr>
          <p:cNvPr id="15" name="TextBox 14">
            <a:extLst>
              <a:ext uri="{FF2B5EF4-FFF2-40B4-BE49-F238E27FC236}">
                <a16:creationId xmlns:a16="http://schemas.microsoft.com/office/drawing/2014/main" id="{102DCB0D-13D2-4940-9A46-584022173005}"/>
              </a:ext>
            </a:extLst>
          </p:cNvPr>
          <p:cNvSpPr txBox="1"/>
          <p:nvPr/>
        </p:nvSpPr>
        <p:spPr>
          <a:xfrm>
            <a:off x="9978584" y="888079"/>
            <a:ext cx="1127232" cy="369332"/>
          </a:xfrm>
          <a:prstGeom prst="rect">
            <a:avLst/>
          </a:prstGeom>
          <a:noFill/>
        </p:spPr>
        <p:txBody>
          <a:bodyPr wrap="none" rtlCol="0">
            <a:spAutoFit/>
          </a:bodyPr>
          <a:lstStyle/>
          <a:p>
            <a:r>
              <a:rPr lang="en-US" dirty="0">
                <a:latin typeface="Times" pitchFamily="2" charset="0"/>
              </a:rPr>
              <a:t>Project 3. </a:t>
            </a:r>
          </a:p>
        </p:txBody>
      </p:sp>
      <p:cxnSp>
        <p:nvCxnSpPr>
          <p:cNvPr id="16" name="Straight Arrow Connector 15">
            <a:extLst>
              <a:ext uri="{FF2B5EF4-FFF2-40B4-BE49-F238E27FC236}">
                <a16:creationId xmlns:a16="http://schemas.microsoft.com/office/drawing/2014/main" id="{97F25899-AE13-DF44-B15C-82FACA8B5904}"/>
              </a:ext>
            </a:extLst>
          </p:cNvPr>
          <p:cNvCxnSpPr>
            <a:cxnSpLocks/>
          </p:cNvCxnSpPr>
          <p:nvPr/>
        </p:nvCxnSpPr>
        <p:spPr>
          <a:xfrm>
            <a:off x="10926501" y="1066401"/>
            <a:ext cx="3123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51EBB65-0AED-3943-B6D5-17F3C8757915}"/>
              </a:ext>
            </a:extLst>
          </p:cNvPr>
          <p:cNvCxnSpPr>
            <a:cxnSpLocks/>
          </p:cNvCxnSpPr>
          <p:nvPr/>
        </p:nvCxnSpPr>
        <p:spPr>
          <a:xfrm flipV="1">
            <a:off x="9545612" y="1083012"/>
            <a:ext cx="264743" cy="22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66667CA-0336-044D-AE65-012E9A131F77}"/>
              </a:ext>
            </a:extLst>
          </p:cNvPr>
          <p:cNvCxnSpPr>
            <a:cxnSpLocks/>
          </p:cNvCxnSpPr>
          <p:nvPr/>
        </p:nvCxnSpPr>
        <p:spPr>
          <a:xfrm flipH="1">
            <a:off x="8424583" y="1083012"/>
            <a:ext cx="23800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E1A5AF7-ADE3-354E-8DFF-EA338F06572E}"/>
              </a:ext>
            </a:extLst>
          </p:cNvPr>
          <p:cNvCxnSpPr>
            <a:cxnSpLocks/>
          </p:cNvCxnSpPr>
          <p:nvPr/>
        </p:nvCxnSpPr>
        <p:spPr>
          <a:xfrm flipH="1">
            <a:off x="9810355" y="1083902"/>
            <a:ext cx="2447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092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F32F525-31B6-7040-B8E9-0FD8EB13817E}"/>
              </a:ext>
            </a:extLst>
          </p:cNvPr>
          <p:cNvSpPr/>
          <p:nvPr/>
        </p:nvSpPr>
        <p:spPr>
          <a:xfrm>
            <a:off x="4171950" y="5819834"/>
            <a:ext cx="2185988" cy="673041"/>
          </a:xfrm>
          <a:prstGeom prst="rect">
            <a:avLst/>
          </a:prstGeom>
          <a:solidFill>
            <a:srgbClr val="0070C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19A1F1-C676-CE40-9A0E-4DDD532A3347}"/>
              </a:ext>
            </a:extLst>
          </p:cNvPr>
          <p:cNvSpPr/>
          <p:nvPr/>
        </p:nvSpPr>
        <p:spPr>
          <a:xfrm>
            <a:off x="4171950" y="1383269"/>
            <a:ext cx="2185988" cy="1509161"/>
          </a:xfrm>
          <a:prstGeom prst="rect">
            <a:avLst/>
          </a:prstGeom>
          <a:solidFill>
            <a:schemeClr val="bg2">
              <a:lumMod val="5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AD3AC8-0E8D-404D-983E-9349CE571D2C}"/>
              </a:ext>
            </a:extLst>
          </p:cNvPr>
          <p:cNvSpPr/>
          <p:nvPr/>
        </p:nvSpPr>
        <p:spPr>
          <a:xfrm>
            <a:off x="4171950" y="2892431"/>
            <a:ext cx="2185988" cy="1422752"/>
          </a:xfrm>
          <a:prstGeom prst="rect">
            <a:avLst/>
          </a:prstGeom>
          <a:solidFill>
            <a:schemeClr val="accent6">
              <a:lumMod val="60000"/>
              <a:lumOff val="4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7FA8388-1B02-2644-BFF4-31886E953EB5}"/>
              </a:ext>
            </a:extLst>
          </p:cNvPr>
          <p:cNvSpPr/>
          <p:nvPr/>
        </p:nvSpPr>
        <p:spPr>
          <a:xfrm>
            <a:off x="4171950" y="4315182"/>
            <a:ext cx="2185988" cy="1504651"/>
          </a:xfrm>
          <a:prstGeom prst="rect">
            <a:avLst/>
          </a:prstGeom>
          <a:solidFill>
            <a:schemeClr val="accent2">
              <a:lumMod val="60000"/>
              <a:lumOff val="40000"/>
              <a:alpha val="5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FD19882-1300-044E-A75C-092E835F94D6}"/>
              </a:ext>
            </a:extLst>
          </p:cNvPr>
          <p:cNvSpPr/>
          <p:nvPr/>
        </p:nvSpPr>
        <p:spPr>
          <a:xfrm>
            <a:off x="4171950" y="728871"/>
            <a:ext cx="2185988" cy="656542"/>
          </a:xfrm>
          <a:prstGeom prst="rect">
            <a:avLst/>
          </a:prstGeom>
          <a:solidFill>
            <a:srgbClr val="0070C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2F5EF5-F8A7-674E-90E3-6B4DC2DEAFBB}"/>
              </a:ext>
            </a:extLst>
          </p:cNvPr>
          <p:cNvSpPr>
            <a:spLocks noGrp="1"/>
          </p:cNvSpPr>
          <p:nvPr>
            <p:ph type="title"/>
          </p:nvPr>
        </p:nvSpPr>
        <p:spPr/>
        <p:txBody>
          <a:bodyPr/>
          <a:lstStyle/>
          <a:p>
            <a:r>
              <a:rPr lang="en-US" u="sng" dirty="0">
                <a:latin typeface="Times" pitchFamily="2" charset="0"/>
              </a:rPr>
              <a:t>The report</a:t>
            </a:r>
          </a:p>
        </p:txBody>
      </p:sp>
      <p:sp>
        <p:nvSpPr>
          <p:cNvPr id="4" name="TextBox 3">
            <a:extLst>
              <a:ext uri="{FF2B5EF4-FFF2-40B4-BE49-F238E27FC236}">
                <a16:creationId xmlns:a16="http://schemas.microsoft.com/office/drawing/2014/main" id="{2FC9CA8E-2184-3C46-93B5-4C6FF25F8632}"/>
              </a:ext>
            </a:extLst>
          </p:cNvPr>
          <p:cNvSpPr txBox="1"/>
          <p:nvPr/>
        </p:nvSpPr>
        <p:spPr>
          <a:xfrm>
            <a:off x="4286694" y="896568"/>
            <a:ext cx="2095958" cy="6124754"/>
          </a:xfrm>
          <a:prstGeom prst="rect">
            <a:avLst/>
          </a:prstGeom>
          <a:noFill/>
        </p:spPr>
        <p:txBody>
          <a:bodyPr wrap="none" rtlCol="0">
            <a:spAutoFit/>
          </a:bodyPr>
          <a:lstStyle/>
          <a:p>
            <a:r>
              <a:rPr lang="en-US" sz="1600" b="1" dirty="0">
                <a:latin typeface="Times" pitchFamily="2" charset="0"/>
              </a:rPr>
              <a:t>Main introduction</a:t>
            </a:r>
          </a:p>
          <a:p>
            <a:endParaRPr lang="en-US" sz="1600" b="1" dirty="0">
              <a:latin typeface="Times" pitchFamily="2" charset="0"/>
            </a:endParaRPr>
          </a:p>
          <a:p>
            <a:r>
              <a:rPr lang="en-US" sz="1600" b="1" dirty="0">
                <a:latin typeface="Times" pitchFamily="2" charset="0"/>
              </a:rPr>
              <a:t>- Project 1. </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r>
              <a:rPr lang="en-US" sz="1600" b="1" dirty="0">
                <a:latin typeface="Times" pitchFamily="2" charset="0"/>
              </a:rPr>
              <a:t>- Project 2.</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r>
              <a:rPr lang="en-US" sz="1600" b="1" dirty="0">
                <a:latin typeface="Times" pitchFamily="2" charset="0"/>
              </a:rPr>
              <a:t>- Project 3.</a:t>
            </a:r>
          </a:p>
          <a:p>
            <a:r>
              <a:rPr lang="en-US" sz="1600" dirty="0">
                <a:latin typeface="Times" pitchFamily="2" charset="0"/>
              </a:rPr>
              <a:t>	- Intro</a:t>
            </a:r>
          </a:p>
          <a:p>
            <a:r>
              <a:rPr lang="en-US" sz="1600" dirty="0">
                <a:latin typeface="Times" pitchFamily="2" charset="0"/>
              </a:rPr>
              <a:t>	- methods</a:t>
            </a:r>
          </a:p>
          <a:p>
            <a:r>
              <a:rPr lang="en-US" sz="1600" dirty="0">
                <a:latin typeface="Times" pitchFamily="2" charset="0"/>
              </a:rPr>
              <a:t>	- results</a:t>
            </a:r>
          </a:p>
          <a:p>
            <a:r>
              <a:rPr lang="en-US" sz="1600" dirty="0">
                <a:latin typeface="Times" pitchFamily="2" charset="0"/>
              </a:rPr>
              <a:t>	- discussion</a:t>
            </a:r>
          </a:p>
          <a:p>
            <a:r>
              <a:rPr lang="en-US" sz="1600" dirty="0">
                <a:latin typeface="Times" pitchFamily="2" charset="0"/>
              </a:rPr>
              <a:t>	- references</a:t>
            </a:r>
          </a:p>
          <a:p>
            <a:endParaRPr lang="en-US" sz="1600" dirty="0">
              <a:latin typeface="Times" pitchFamily="2" charset="0"/>
            </a:endParaRPr>
          </a:p>
          <a:p>
            <a:r>
              <a:rPr lang="en-US" sz="1600" b="1" dirty="0">
                <a:latin typeface="Times" pitchFamily="2" charset="0"/>
              </a:rPr>
              <a:t>General Discussion</a:t>
            </a:r>
          </a:p>
          <a:p>
            <a:endParaRPr lang="en-US" sz="1600" dirty="0">
              <a:latin typeface="Times" pitchFamily="2" charset="0"/>
            </a:endParaRPr>
          </a:p>
          <a:p>
            <a:endParaRPr lang="en-US" sz="1600" dirty="0">
              <a:latin typeface="Times" pitchFamily="2" charset="0"/>
            </a:endParaRPr>
          </a:p>
        </p:txBody>
      </p:sp>
      <p:cxnSp>
        <p:nvCxnSpPr>
          <p:cNvPr id="6" name="Straight Arrow Connector 5">
            <a:extLst>
              <a:ext uri="{FF2B5EF4-FFF2-40B4-BE49-F238E27FC236}">
                <a16:creationId xmlns:a16="http://schemas.microsoft.com/office/drawing/2014/main" id="{6A6FE4BA-5E56-1B4A-B42F-AFB2CC05C9AA}"/>
              </a:ext>
            </a:extLst>
          </p:cNvPr>
          <p:cNvCxnSpPr>
            <a:cxnSpLocks/>
          </p:cNvCxnSpPr>
          <p:nvPr/>
        </p:nvCxnSpPr>
        <p:spPr>
          <a:xfrm flipH="1">
            <a:off x="6276814" y="1660565"/>
            <a:ext cx="1181262" cy="46786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7992804C-27CF-AC44-8F9E-227A5CFAC4F3}"/>
              </a:ext>
            </a:extLst>
          </p:cNvPr>
          <p:cNvSpPr txBox="1"/>
          <p:nvPr/>
        </p:nvSpPr>
        <p:spPr>
          <a:xfrm>
            <a:off x="7456526" y="1301598"/>
            <a:ext cx="3898824" cy="461665"/>
          </a:xfrm>
          <a:prstGeom prst="rect">
            <a:avLst/>
          </a:prstGeom>
          <a:noFill/>
        </p:spPr>
        <p:txBody>
          <a:bodyPr wrap="none" rtlCol="0">
            <a:spAutoFit/>
          </a:bodyPr>
          <a:lstStyle/>
          <a:p>
            <a:r>
              <a:rPr lang="en-US" sz="2400" dirty="0">
                <a:latin typeface="Times" pitchFamily="2" charset="0"/>
              </a:rPr>
              <a:t>Lab methods &amp; results in here</a:t>
            </a:r>
          </a:p>
        </p:txBody>
      </p:sp>
      <p:sp>
        <p:nvSpPr>
          <p:cNvPr id="15" name="TextBox 14">
            <a:extLst>
              <a:ext uri="{FF2B5EF4-FFF2-40B4-BE49-F238E27FC236}">
                <a16:creationId xmlns:a16="http://schemas.microsoft.com/office/drawing/2014/main" id="{777EABE9-CF72-B343-B783-F1A8176C10DC}"/>
              </a:ext>
            </a:extLst>
          </p:cNvPr>
          <p:cNvSpPr txBox="1"/>
          <p:nvPr/>
        </p:nvSpPr>
        <p:spPr>
          <a:xfrm>
            <a:off x="7458075" y="5094737"/>
            <a:ext cx="3657600" cy="461665"/>
          </a:xfrm>
          <a:prstGeom prst="rect">
            <a:avLst/>
          </a:prstGeom>
          <a:noFill/>
        </p:spPr>
        <p:txBody>
          <a:bodyPr wrap="square" rtlCol="0">
            <a:spAutoFit/>
          </a:bodyPr>
          <a:lstStyle/>
          <a:p>
            <a:r>
              <a:rPr lang="en-US" sz="2400" b="1" dirty="0">
                <a:latin typeface="Times" pitchFamily="2" charset="0"/>
              </a:rPr>
              <a:t>DEADLINE: 25 / 10 /19</a:t>
            </a:r>
          </a:p>
        </p:txBody>
      </p:sp>
    </p:spTree>
    <p:extLst>
      <p:ext uri="{BB962C8B-B14F-4D97-AF65-F5344CB8AC3E}">
        <p14:creationId xmlns:p14="http://schemas.microsoft.com/office/powerpoint/2010/main" val="1172801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80234-B30B-7A49-BAFB-948407DD6D0E}"/>
              </a:ext>
            </a:extLst>
          </p:cNvPr>
          <p:cNvSpPr>
            <a:spLocks noGrp="1"/>
          </p:cNvSpPr>
          <p:nvPr>
            <p:ph type="title"/>
          </p:nvPr>
        </p:nvSpPr>
        <p:spPr/>
        <p:txBody>
          <a:bodyPr/>
          <a:lstStyle/>
          <a:p>
            <a:r>
              <a:rPr lang="en-US" u="sng" dirty="0">
                <a:latin typeface="Times" pitchFamily="2" charset="0"/>
              </a:rPr>
              <a:t>Report grading</a:t>
            </a:r>
          </a:p>
        </p:txBody>
      </p:sp>
      <p:sp>
        <p:nvSpPr>
          <p:cNvPr id="4" name="TextBox 3">
            <a:extLst>
              <a:ext uri="{FF2B5EF4-FFF2-40B4-BE49-F238E27FC236}">
                <a16:creationId xmlns:a16="http://schemas.microsoft.com/office/drawing/2014/main" id="{4190AEBE-F163-D14C-8171-4CF15A21AF86}"/>
              </a:ext>
            </a:extLst>
          </p:cNvPr>
          <p:cNvSpPr txBox="1"/>
          <p:nvPr/>
        </p:nvSpPr>
        <p:spPr>
          <a:xfrm>
            <a:off x="838201" y="1865376"/>
            <a:ext cx="10515600" cy="1569660"/>
          </a:xfrm>
          <a:prstGeom prst="rect">
            <a:avLst/>
          </a:prstGeom>
          <a:noFill/>
        </p:spPr>
        <p:txBody>
          <a:bodyPr wrap="square" rtlCol="0">
            <a:spAutoFit/>
          </a:bodyPr>
          <a:lstStyle/>
          <a:p>
            <a:r>
              <a:rPr lang="en-US" sz="2400" dirty="0">
                <a:latin typeface="Times" pitchFamily="2" charset="0"/>
              </a:rPr>
              <a:t>See “Advice on preparing your report” section in your manual, these guidelines are there to help you write your report, but will also be the basis of the marking scheme used to grade your reports. </a:t>
            </a:r>
          </a:p>
          <a:p>
            <a:endParaRPr lang="en-US" sz="2400" dirty="0">
              <a:latin typeface="Times" pitchFamily="2" charset="0"/>
            </a:endParaRPr>
          </a:p>
        </p:txBody>
      </p:sp>
      <p:sp>
        <p:nvSpPr>
          <p:cNvPr id="5" name="TextBox 4">
            <a:extLst>
              <a:ext uri="{FF2B5EF4-FFF2-40B4-BE49-F238E27FC236}">
                <a16:creationId xmlns:a16="http://schemas.microsoft.com/office/drawing/2014/main" id="{7895F16A-6772-8740-9580-0B66FA89BE67}"/>
              </a:ext>
            </a:extLst>
          </p:cNvPr>
          <p:cNvSpPr txBox="1"/>
          <p:nvPr/>
        </p:nvSpPr>
        <p:spPr>
          <a:xfrm>
            <a:off x="736600" y="4339816"/>
            <a:ext cx="8131175" cy="461665"/>
          </a:xfrm>
          <a:prstGeom prst="rect">
            <a:avLst/>
          </a:prstGeom>
          <a:noFill/>
        </p:spPr>
        <p:txBody>
          <a:bodyPr wrap="square" rtlCol="0">
            <a:spAutoFit/>
          </a:bodyPr>
          <a:lstStyle/>
          <a:p>
            <a:r>
              <a:rPr lang="en-US" sz="2400" dirty="0">
                <a:latin typeface="Times" pitchFamily="2" charset="0"/>
              </a:rPr>
              <a:t>*You will also be marked on your performance in the lab</a:t>
            </a:r>
          </a:p>
        </p:txBody>
      </p:sp>
      <p:sp>
        <p:nvSpPr>
          <p:cNvPr id="6" name="TextBox 5">
            <a:extLst>
              <a:ext uri="{FF2B5EF4-FFF2-40B4-BE49-F238E27FC236}">
                <a16:creationId xmlns:a16="http://schemas.microsoft.com/office/drawing/2014/main" id="{372FA81E-324F-0A4D-A6EF-B4A047412755}"/>
              </a:ext>
            </a:extLst>
          </p:cNvPr>
          <p:cNvSpPr txBox="1"/>
          <p:nvPr/>
        </p:nvSpPr>
        <p:spPr>
          <a:xfrm>
            <a:off x="838200" y="3434343"/>
            <a:ext cx="5556329" cy="461665"/>
          </a:xfrm>
          <a:prstGeom prst="rect">
            <a:avLst/>
          </a:prstGeom>
          <a:noFill/>
        </p:spPr>
        <p:txBody>
          <a:bodyPr wrap="none" rtlCol="0">
            <a:spAutoFit/>
          </a:bodyPr>
          <a:lstStyle/>
          <a:p>
            <a:r>
              <a:rPr lang="en-US" sz="2400" dirty="0">
                <a:latin typeface="Times" pitchFamily="2" charset="0"/>
              </a:rPr>
              <a:t>Reports will be marked by 2 assistants each</a:t>
            </a:r>
          </a:p>
        </p:txBody>
      </p:sp>
    </p:spTree>
    <p:extLst>
      <p:ext uri="{BB962C8B-B14F-4D97-AF65-F5344CB8AC3E}">
        <p14:creationId xmlns:p14="http://schemas.microsoft.com/office/powerpoint/2010/main" val="4161663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37EBA4-E92C-A740-8472-10A7D6C539F3}"/>
              </a:ext>
            </a:extLst>
          </p:cNvPr>
          <p:cNvSpPr txBox="1"/>
          <p:nvPr/>
        </p:nvSpPr>
        <p:spPr>
          <a:xfrm>
            <a:off x="731520" y="585216"/>
            <a:ext cx="4774064" cy="769441"/>
          </a:xfrm>
          <a:prstGeom prst="rect">
            <a:avLst/>
          </a:prstGeom>
          <a:noFill/>
        </p:spPr>
        <p:txBody>
          <a:bodyPr wrap="none" rtlCol="0">
            <a:spAutoFit/>
          </a:bodyPr>
          <a:lstStyle/>
          <a:p>
            <a:r>
              <a:rPr lang="en-US" sz="4400" u="sng" dirty="0">
                <a:latin typeface="Times" pitchFamily="2" charset="0"/>
              </a:rPr>
              <a:t>Keeping a Lab book</a:t>
            </a:r>
          </a:p>
        </p:txBody>
      </p:sp>
      <p:sp>
        <p:nvSpPr>
          <p:cNvPr id="5" name="TextBox 4">
            <a:extLst>
              <a:ext uri="{FF2B5EF4-FFF2-40B4-BE49-F238E27FC236}">
                <a16:creationId xmlns:a16="http://schemas.microsoft.com/office/drawing/2014/main" id="{2EE22382-2F1A-DA4B-8C5C-FBEEBE54FAFD}"/>
              </a:ext>
            </a:extLst>
          </p:cNvPr>
          <p:cNvSpPr txBox="1"/>
          <p:nvPr/>
        </p:nvSpPr>
        <p:spPr>
          <a:xfrm>
            <a:off x="731520" y="2249424"/>
            <a:ext cx="10607040" cy="1384995"/>
          </a:xfrm>
          <a:prstGeom prst="rect">
            <a:avLst/>
          </a:prstGeom>
          <a:noFill/>
        </p:spPr>
        <p:txBody>
          <a:bodyPr wrap="square" rtlCol="0">
            <a:spAutoFit/>
          </a:bodyPr>
          <a:lstStyle/>
          <a:p>
            <a:r>
              <a:rPr lang="en-US" sz="2800" dirty="0">
                <a:latin typeface="Times" pitchFamily="2" charset="0"/>
              </a:rPr>
              <a:t>While you are working in the lab, you should be keeping detailed notes of everything you do! You will need this information when writing the methods section of your report! </a:t>
            </a:r>
          </a:p>
        </p:txBody>
      </p:sp>
    </p:spTree>
    <p:extLst>
      <p:ext uri="{BB962C8B-B14F-4D97-AF65-F5344CB8AC3E}">
        <p14:creationId xmlns:p14="http://schemas.microsoft.com/office/powerpoint/2010/main" val="355474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3844796-0678-C948-9505-06FDA57E7A38}"/>
              </a:ext>
            </a:extLst>
          </p:cNvPr>
          <p:cNvSpPr/>
          <p:nvPr/>
        </p:nvSpPr>
        <p:spPr>
          <a:xfrm>
            <a:off x="530352" y="513600"/>
            <a:ext cx="5029200" cy="6186309"/>
          </a:xfrm>
          <a:prstGeom prst="rect">
            <a:avLst/>
          </a:prstGeom>
        </p:spPr>
        <p:txBody>
          <a:bodyPr wrap="square">
            <a:spAutoFit/>
          </a:bodyPr>
          <a:lstStyle/>
          <a:p>
            <a:r>
              <a:rPr lang="en-US" b="1" dirty="0">
                <a:latin typeface="Chalkboard" panose="03050602040202020205" pitchFamily="66" charset="77"/>
              </a:rPr>
              <a:t>PCR on mitochondrial DNA of European cyprinid fish</a:t>
            </a:r>
          </a:p>
          <a:p>
            <a:endParaRPr lang="en-US" dirty="0">
              <a:latin typeface="Chalkboard" panose="03050602040202020205" pitchFamily="66" charset="77"/>
            </a:endParaRPr>
          </a:p>
          <a:p>
            <a:endParaRPr lang="en-US" dirty="0">
              <a:latin typeface="Chalkboard" panose="03050602040202020205" pitchFamily="66" charset="77"/>
            </a:endParaRPr>
          </a:p>
          <a:p>
            <a:r>
              <a:rPr lang="en-US" dirty="0">
                <a:latin typeface="Chalkboard" panose="03050602040202020205" pitchFamily="66" charset="77"/>
              </a:rPr>
              <a:t>Samples: DNA extracted from fins on Sept 30, 2014:</a:t>
            </a:r>
          </a:p>
          <a:p>
            <a:r>
              <a:rPr lang="en-US" dirty="0">
                <a:latin typeface="Chalkboard" panose="03050602040202020205" pitchFamily="66" charset="77"/>
              </a:rPr>
              <a:t> 1-P.phoxinus, 2-C.Carpio, 3-G.gobio, 4-negative control</a:t>
            </a:r>
          </a:p>
          <a:p>
            <a:endParaRPr lang="en-US" dirty="0">
              <a:latin typeface="Chalkboard" panose="03050602040202020205" pitchFamily="66" charset="77"/>
            </a:endParaRPr>
          </a:p>
          <a:p>
            <a:r>
              <a:rPr lang="en-US" dirty="0">
                <a:latin typeface="Chalkboard" panose="03050602040202020205" pitchFamily="66" charset="77"/>
              </a:rPr>
              <a:t>DNA concentrations: see page 13</a:t>
            </a:r>
          </a:p>
          <a:p>
            <a:endParaRPr lang="en-US" dirty="0">
              <a:latin typeface="Chalkboard" panose="03050602040202020205" pitchFamily="66" charset="77"/>
            </a:endParaRPr>
          </a:p>
          <a:p>
            <a:r>
              <a:rPr lang="en-US" dirty="0">
                <a:latin typeface="Chalkboard" panose="03050602040202020205" pitchFamily="66" charset="77"/>
              </a:rPr>
              <a:t>For 1 individual:(x5)</a:t>
            </a:r>
          </a:p>
          <a:p>
            <a:r>
              <a:rPr lang="en-US" dirty="0">
                <a:latin typeface="Chalkboard" panose="03050602040202020205" pitchFamily="66" charset="77"/>
              </a:rPr>
              <a:t>-H20: 3.5 ul</a:t>
            </a:r>
          </a:p>
          <a:p>
            <a:r>
              <a:rPr lang="en-US" dirty="0">
                <a:latin typeface="Chalkboard" panose="03050602040202020205" pitchFamily="66" charset="77"/>
              </a:rPr>
              <a:t>-Buffer 10x Qiagen: 1 ul</a:t>
            </a:r>
          </a:p>
          <a:p>
            <a:r>
              <a:rPr lang="en-US" dirty="0">
                <a:latin typeface="Chalkboard" panose="03050602040202020205" pitchFamily="66" charset="77"/>
              </a:rPr>
              <a:t>-dNTPs mix of (2mM) each: 1 ul</a:t>
            </a:r>
          </a:p>
          <a:p>
            <a:r>
              <a:rPr lang="en-US" dirty="0">
                <a:latin typeface="Chalkboard" panose="03050602040202020205" pitchFamily="66" charset="77"/>
              </a:rPr>
              <a:t>-Primer F620 (10 </a:t>
            </a:r>
            <a:r>
              <a:rPr lang="en-US" dirty="0" err="1">
                <a:latin typeface="Chalkboard" panose="03050602040202020205" pitchFamily="66" charset="77"/>
              </a:rPr>
              <a:t>uM</a:t>
            </a:r>
            <a:r>
              <a:rPr lang="en-US" dirty="0">
                <a:latin typeface="Chalkboard" panose="03050602040202020205" pitchFamily="66" charset="77"/>
              </a:rPr>
              <a:t>): 0.5 ul</a:t>
            </a:r>
          </a:p>
          <a:p>
            <a:r>
              <a:rPr lang="en-US" dirty="0">
                <a:latin typeface="Chalkboard" panose="03050602040202020205" pitchFamily="66" charset="77"/>
              </a:rPr>
              <a:t>-Primer R110 (10 </a:t>
            </a:r>
            <a:r>
              <a:rPr lang="en-US" dirty="0" err="1">
                <a:latin typeface="Chalkboard" panose="03050602040202020205" pitchFamily="66" charset="77"/>
              </a:rPr>
              <a:t>uM</a:t>
            </a:r>
            <a:r>
              <a:rPr lang="en-US" dirty="0">
                <a:latin typeface="Chalkboard" panose="03050602040202020205" pitchFamily="66" charset="77"/>
              </a:rPr>
              <a:t>): 0.5 ul</a:t>
            </a:r>
          </a:p>
          <a:p>
            <a:r>
              <a:rPr lang="en-US" dirty="0">
                <a:latin typeface="Chalkboard" panose="03050602040202020205" pitchFamily="66" charset="77"/>
              </a:rPr>
              <a:t>-MgCl2 (25mM): 1 ul</a:t>
            </a:r>
          </a:p>
          <a:p>
            <a:r>
              <a:rPr lang="en-US" dirty="0">
                <a:latin typeface="Chalkboard" panose="03050602040202020205" pitchFamily="66" charset="77"/>
              </a:rPr>
              <a:t>-</a:t>
            </a:r>
            <a:r>
              <a:rPr lang="en-US" dirty="0" err="1">
                <a:latin typeface="Chalkboard" panose="03050602040202020205" pitchFamily="66" charset="77"/>
              </a:rPr>
              <a:t>Taq</a:t>
            </a:r>
            <a:r>
              <a:rPr lang="en-US" dirty="0">
                <a:latin typeface="Chalkboard" panose="03050602040202020205" pitchFamily="66" charset="77"/>
              </a:rPr>
              <a:t> Qiagen (5U.ml-1): 0.05</a:t>
            </a:r>
          </a:p>
          <a:p>
            <a:r>
              <a:rPr lang="en-US" dirty="0">
                <a:latin typeface="Chalkboard" panose="03050602040202020205" pitchFamily="66" charset="77"/>
              </a:rPr>
              <a:t>-DNA (20ng.ul-1): 2.45 ul</a:t>
            </a:r>
          </a:p>
          <a:p>
            <a:endParaRPr lang="en-US" dirty="0">
              <a:latin typeface="Chalkboard" panose="03050602040202020205" pitchFamily="66" charset="77"/>
            </a:endParaRPr>
          </a:p>
          <a:p>
            <a:r>
              <a:rPr lang="en-US" dirty="0">
                <a:latin typeface="Chalkboard" panose="03050602040202020205" pitchFamily="66" charset="77"/>
              </a:rPr>
              <a:t>Total volume: 10 ul</a:t>
            </a:r>
          </a:p>
        </p:txBody>
      </p:sp>
      <p:pic>
        <p:nvPicPr>
          <p:cNvPr id="5" name="Picture 4">
            <a:extLst>
              <a:ext uri="{FF2B5EF4-FFF2-40B4-BE49-F238E27FC236}">
                <a16:creationId xmlns:a16="http://schemas.microsoft.com/office/drawing/2014/main" id="{8532C101-9003-8944-A82A-B766B38CE0BA}"/>
              </a:ext>
            </a:extLst>
          </p:cNvPr>
          <p:cNvPicPr>
            <a:picLocks noChangeAspect="1"/>
          </p:cNvPicPr>
          <p:nvPr/>
        </p:nvPicPr>
        <p:blipFill rotWithShape="1">
          <a:blip r:embed="rId2"/>
          <a:srcRect b="7105"/>
          <a:stretch/>
        </p:blipFill>
        <p:spPr>
          <a:xfrm>
            <a:off x="6608385" y="329184"/>
            <a:ext cx="5053263" cy="6370725"/>
          </a:xfrm>
          <a:prstGeom prst="rect">
            <a:avLst/>
          </a:prstGeom>
        </p:spPr>
      </p:pic>
    </p:spTree>
    <p:extLst>
      <p:ext uri="{BB962C8B-B14F-4D97-AF65-F5344CB8AC3E}">
        <p14:creationId xmlns:p14="http://schemas.microsoft.com/office/powerpoint/2010/main" val="6530351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9313</TotalTime>
  <Words>456</Words>
  <Application>Microsoft Macintosh PowerPoint</Application>
  <PresentationFormat>Widescreen</PresentationFormat>
  <Paragraphs>89</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Chalkboard</vt:lpstr>
      <vt:lpstr>Times</vt:lpstr>
      <vt:lpstr>Office Theme</vt:lpstr>
      <vt:lpstr>PowerPoint Presentation</vt:lpstr>
      <vt:lpstr>The goal of this course</vt:lpstr>
      <vt:lpstr>The theme of this course</vt:lpstr>
      <vt:lpstr>Three projects</vt:lpstr>
      <vt:lpstr>PowerPoint Presentation</vt:lpstr>
      <vt:lpstr>The report</vt:lpstr>
      <vt:lpstr>Report grading</vt:lpstr>
      <vt:lpstr>PowerPoint Presentation</vt:lpstr>
      <vt:lpstr>PowerPoint Presentation</vt:lpstr>
      <vt:lpstr>Project 1. Divergence / Speciation in tree frogs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Jeffries</dc:creator>
  <cp:lastModifiedBy>Daniel Jeffries</cp:lastModifiedBy>
  <cp:revision>7</cp:revision>
  <dcterms:created xsi:type="dcterms:W3CDTF">2019-09-30T09:31:18Z</dcterms:created>
  <dcterms:modified xsi:type="dcterms:W3CDTF">2019-10-06T20:45:03Z</dcterms:modified>
</cp:coreProperties>
</file>